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82296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5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2880" y="66"/>
      </p:cViewPr>
      <p:guideLst>
        <p:guide orient="horz" pos="3168"/>
        <p:guide pos="259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Sales</c:v>
                </c:pt>
              </c:strCache>
            </c:strRef>
          </c:tx>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Sheet1!$A$2:$A$7</c:f>
              <c:strCache>
                <c:ptCount val="6"/>
                <c:pt idx="0">
                  <c:v>Programming</c:v>
                </c:pt>
                <c:pt idx="1">
                  <c:v>Flying</c:v>
                </c:pt>
                <c:pt idx="2">
                  <c:v>Slimulator</c:v>
                </c:pt>
                <c:pt idx="3">
                  <c:v>Computer</c:v>
                </c:pt>
                <c:pt idx="4">
                  <c:v>Drone Build</c:v>
                </c:pt>
                <c:pt idx="5">
                  <c:v>Team Work</c:v>
                </c:pt>
              </c:strCache>
            </c:strRef>
          </c:cat>
          <c:val>
            <c:numRef>
              <c:f>Sheet1!$B$2:$B$7</c:f>
              <c:numCache>
                <c:formatCode>0%</c:formatCode>
                <c:ptCount val="6"/>
                <c:pt idx="0">
                  <c:v>0.1</c:v>
                </c:pt>
                <c:pt idx="1">
                  <c:v>0.25</c:v>
                </c:pt>
                <c:pt idx="2">
                  <c:v>0.1</c:v>
                </c:pt>
                <c:pt idx="3">
                  <c:v>0.25</c:v>
                </c:pt>
                <c:pt idx="4">
                  <c:v>0.15</c:v>
                </c:pt>
                <c:pt idx="5">
                  <c:v>0.15</c:v>
                </c:pt>
              </c:numCache>
            </c:numRef>
          </c:val>
          <c:extLst>
            <c:ext xmlns:c16="http://schemas.microsoft.com/office/drawing/2014/chart" uri="{C3380CC4-5D6E-409C-BE32-E72D297353CC}">
              <c16:uniqueId val="{00000002-AB4B-4CED-8772-A8DE98F3F5EB}"/>
            </c:ext>
          </c:extLst>
        </c:ser>
        <c:dLbls>
          <c:showLegendKey val="0"/>
          <c:showVal val="1"/>
          <c:showCatName val="0"/>
          <c:showSerName val="0"/>
          <c:showPercent val="0"/>
          <c:showBubbleSize val="0"/>
          <c:showLeaderLines val="1"/>
        </c:dLbls>
        <c:firstSliceAng val="0"/>
        <c:holeSize val="50"/>
      </c:doughnutChart>
    </c:plotArea>
    <c:legend>
      <c:legendPos val="l"/>
      <c:layout>
        <c:manualLayout>
          <c:xMode val="edge"/>
          <c:yMode val="edge"/>
          <c:x val="2.1671054438996976E-2"/>
          <c:y val="8.6601658597483255E-2"/>
          <c:w val="0.46697140757480132"/>
          <c:h val="0.69930618098633313"/>
        </c:manualLayout>
      </c:layout>
      <c:overlay val="0"/>
      <c:txPr>
        <a:bodyPr/>
        <a:lstStyle/>
        <a:p>
          <a:pPr rtl="0">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7220" y="3124624"/>
            <a:ext cx="6995160" cy="2156037"/>
          </a:xfrm>
        </p:spPr>
        <p:txBody>
          <a:bodyPr/>
          <a:lstStyle/>
          <a:p>
            <a:r>
              <a:rPr lang="en-US"/>
              <a:t>Click to edit Master title style</a:t>
            </a:r>
          </a:p>
        </p:txBody>
      </p:sp>
      <p:sp>
        <p:nvSpPr>
          <p:cNvPr id="3" name="Subtitle 2"/>
          <p:cNvSpPr>
            <a:spLocks noGrp="1"/>
          </p:cNvSpPr>
          <p:nvPr>
            <p:ph type="subTitle" idx="1"/>
          </p:nvPr>
        </p:nvSpPr>
        <p:spPr>
          <a:xfrm>
            <a:off x="1234440" y="5699760"/>
            <a:ext cx="576072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292FFFA-AF53-4049-996E-6B65EDA1F898}"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2987203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92FFFA-AF53-4049-996E-6B65EDA1F898}"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192682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70672" y="591397"/>
            <a:ext cx="1665923"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70047" y="591397"/>
            <a:ext cx="4863465"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92FFFA-AF53-4049-996E-6B65EDA1F898}"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557567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92FFFA-AF53-4049-996E-6B65EDA1F898}"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4156932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082" y="6463454"/>
            <a:ext cx="699516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50082" y="4263180"/>
            <a:ext cx="699516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92FFFA-AF53-4049-996E-6B65EDA1F898}"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300398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70047" y="3441277"/>
            <a:ext cx="326469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771900" y="3441277"/>
            <a:ext cx="326469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92FFFA-AF53-4049-996E-6B65EDA1F898}"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78977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480" y="402802"/>
            <a:ext cx="740664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11480" y="2251499"/>
            <a:ext cx="363616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11480" y="3189817"/>
            <a:ext cx="363616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180523" y="2251499"/>
            <a:ext cx="363759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180523" y="3189817"/>
            <a:ext cx="363759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92FFFA-AF53-4049-996E-6B65EDA1F898}" type="datetimeFigureOut">
              <a:rPr lang="en-US" smtClean="0"/>
              <a:t>5/11/2022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1392219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92FFFA-AF53-4049-996E-6B65EDA1F898}" type="datetimeFigureOut">
              <a:rPr lang="en-US" smtClean="0"/>
              <a:t>5/11/2022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2989165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2FFFA-AF53-4049-996E-6B65EDA1F898}" type="datetimeFigureOut">
              <a:rPr lang="en-US" smtClean="0"/>
              <a:t>5/11/2022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3997641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480" y="400473"/>
            <a:ext cx="2707482"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217545" y="400474"/>
            <a:ext cx="4600575"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11480" y="2104814"/>
            <a:ext cx="2707482"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92FFFA-AF53-4049-996E-6B65EDA1F898}"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304734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3059" y="7040880"/>
            <a:ext cx="493776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613059" y="898737"/>
            <a:ext cx="493776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613059" y="7872096"/>
            <a:ext cx="493776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92FFFA-AF53-4049-996E-6B65EDA1F898}"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2454036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1480" y="402802"/>
            <a:ext cx="740664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11480" y="2346961"/>
            <a:ext cx="740664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11480" y="9322647"/>
            <a:ext cx="192024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5292FFFA-AF53-4049-996E-6B65EDA1F898}" type="datetimeFigureOut">
              <a:rPr lang="en-US" smtClean="0"/>
              <a:t>5/11/2022</a:t>
            </a:fld>
            <a:endParaRPr lang="en-US"/>
          </a:p>
        </p:txBody>
      </p:sp>
      <p:sp>
        <p:nvSpPr>
          <p:cNvPr id="5" name="Footer Placeholder 4"/>
          <p:cNvSpPr>
            <a:spLocks noGrp="1"/>
          </p:cNvSpPr>
          <p:nvPr>
            <p:ph type="ftr" sz="quarter" idx="3"/>
          </p:nvPr>
        </p:nvSpPr>
        <p:spPr>
          <a:xfrm>
            <a:off x="2811780" y="9322647"/>
            <a:ext cx="260604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897880" y="9322647"/>
            <a:ext cx="192024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224AA793-57F1-9C43-AD3A-40716203C326}" type="slidenum">
              <a:rPr lang="en-US" smtClean="0"/>
              <a:t>‹#›</a:t>
            </a:fld>
            <a:endParaRPr lang="en-US"/>
          </a:p>
        </p:txBody>
      </p:sp>
    </p:spTree>
    <p:extLst>
      <p:ext uri="{BB962C8B-B14F-4D97-AF65-F5344CB8AC3E}">
        <p14:creationId xmlns:p14="http://schemas.microsoft.com/office/powerpoint/2010/main" val="32326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caldwell@dronels.org"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267561" y="1100644"/>
            <a:ext cx="3536993" cy="738664"/>
          </a:xfrm>
          <a:prstGeom prst="rect">
            <a:avLst/>
          </a:prstGeom>
          <a:noFill/>
        </p:spPr>
        <p:txBody>
          <a:bodyPr wrap="square" rtlCol="0">
            <a:spAutoFit/>
          </a:bodyPr>
          <a:lstStyle/>
          <a:p>
            <a:r>
              <a:rPr lang="en-US" sz="1400" dirty="0">
                <a:latin typeface="Avenir Light"/>
                <a:cs typeface="Avenir Light"/>
              </a:rPr>
              <a:t>Tied Caldwell</a:t>
            </a:r>
          </a:p>
          <a:p>
            <a:r>
              <a:rPr lang="en-US" sz="1400" dirty="0">
                <a:latin typeface="Avenir Light"/>
                <a:cs typeface="Avenir Light"/>
              </a:rPr>
              <a:t>Plainfield Parks &amp; Recreation Dept. </a:t>
            </a:r>
          </a:p>
          <a:p>
            <a:r>
              <a:rPr lang="en-US" sz="1400" dirty="0">
                <a:latin typeface="Avenir Light"/>
                <a:cs typeface="Avenir Light"/>
              </a:rPr>
              <a:t>Girls and Boys ages 8-16  </a:t>
            </a:r>
          </a:p>
        </p:txBody>
      </p:sp>
      <p:sp>
        <p:nvSpPr>
          <p:cNvPr id="20" name="TextBox 19"/>
          <p:cNvSpPr txBox="1"/>
          <p:nvPr/>
        </p:nvSpPr>
        <p:spPr>
          <a:xfrm>
            <a:off x="348642" y="2150884"/>
            <a:ext cx="3348287" cy="307777"/>
          </a:xfrm>
          <a:prstGeom prst="rect">
            <a:avLst/>
          </a:prstGeom>
          <a:noFill/>
        </p:spPr>
        <p:txBody>
          <a:bodyPr wrap="square" rtlCol="0">
            <a:spAutoFit/>
          </a:bodyPr>
          <a:lstStyle/>
          <a:p>
            <a:r>
              <a:rPr lang="en-US" sz="1400" dirty="0">
                <a:latin typeface="Luna"/>
                <a:cs typeface="Luna"/>
              </a:rPr>
              <a:t>Communication</a:t>
            </a:r>
          </a:p>
        </p:txBody>
      </p:sp>
      <p:sp>
        <p:nvSpPr>
          <p:cNvPr id="4" name="TextBox 3"/>
          <p:cNvSpPr txBox="1"/>
          <p:nvPr/>
        </p:nvSpPr>
        <p:spPr>
          <a:xfrm>
            <a:off x="261874" y="1990005"/>
            <a:ext cx="3995078" cy="1446550"/>
          </a:xfrm>
          <a:prstGeom prst="rect">
            <a:avLst/>
          </a:prstGeom>
          <a:ln w="0">
            <a:prstDash val="sysDash"/>
          </a:ln>
        </p:spPr>
        <p:style>
          <a:lnRef idx="2">
            <a:schemeClr val="dk1"/>
          </a:lnRef>
          <a:fillRef idx="1">
            <a:schemeClr val="lt1"/>
          </a:fillRef>
          <a:effectRef idx="0">
            <a:schemeClr val="dk1"/>
          </a:effectRef>
          <a:fontRef idx="minor">
            <a:schemeClr val="dk1"/>
          </a:fontRef>
        </p:style>
        <p:txBody>
          <a:bodyPr wrap="square" numCol="1" rtlCol="0">
            <a:spAutoFit/>
          </a:bodyPr>
          <a:lstStyle/>
          <a:p>
            <a:pPr algn="ctr"/>
            <a:endParaRPr lang="en-US" sz="1400" dirty="0">
              <a:latin typeface="Autumn in November"/>
              <a:cs typeface="Autumn in November"/>
            </a:endParaRPr>
          </a:p>
          <a:p>
            <a:r>
              <a:rPr lang="en-US" sz="2000" b="1" dirty="0">
                <a:latin typeface="Segoe Script" panose="030B0504020000000003" pitchFamily="66" charset="0"/>
                <a:cs typeface="Luna"/>
              </a:rPr>
              <a:t>Communication</a:t>
            </a:r>
            <a:endParaRPr lang="en-US" sz="2000" b="1" dirty="0">
              <a:latin typeface=" I Love Glitter"/>
              <a:cs typeface=" I Love Glitter"/>
            </a:endParaRPr>
          </a:p>
          <a:p>
            <a:r>
              <a:rPr lang="en-US" sz="1400" dirty="0">
                <a:latin typeface="Avenir Light"/>
                <a:cs typeface="Avenir Light"/>
                <a:hlinkClick r:id="rId2"/>
              </a:rPr>
              <a:t>tcaldwell@dronels.org</a:t>
            </a:r>
            <a:r>
              <a:rPr lang="en-US" sz="1400" dirty="0">
                <a:latin typeface="Avenir Light"/>
                <a:cs typeface="Avenir Light"/>
              </a:rPr>
              <a:t> </a:t>
            </a:r>
          </a:p>
          <a:p>
            <a:endParaRPr lang="en-US" sz="1400" dirty="0">
              <a:latin typeface="Avenir Light"/>
              <a:cs typeface="Avenir Light"/>
            </a:endParaRPr>
          </a:p>
          <a:p>
            <a:r>
              <a:rPr lang="en-US" sz="1400" dirty="0">
                <a:latin typeface="Avenir Light"/>
                <a:cs typeface="Avenir Light"/>
              </a:rPr>
              <a:t>Call or Text 908-209-2794</a:t>
            </a:r>
          </a:p>
          <a:p>
            <a:endParaRPr lang="en-US" sz="1200" dirty="0">
              <a:latin typeface="Avenir Light"/>
              <a:cs typeface="Avenir Light"/>
            </a:endParaRPr>
          </a:p>
        </p:txBody>
      </p:sp>
      <p:sp>
        <p:nvSpPr>
          <p:cNvPr id="10" name="TextBox 9"/>
          <p:cNvSpPr txBox="1"/>
          <p:nvPr/>
        </p:nvSpPr>
        <p:spPr>
          <a:xfrm>
            <a:off x="261875" y="3251058"/>
            <a:ext cx="3995078" cy="1754326"/>
          </a:xfrm>
          <a:prstGeom prst="rect">
            <a:avLst/>
          </a:prstGeom>
          <a:ln w="0">
            <a:prstDash val="sysDash"/>
          </a:ln>
        </p:spPr>
        <p:style>
          <a:lnRef idx="2">
            <a:schemeClr val="dk1"/>
          </a:lnRef>
          <a:fillRef idx="1">
            <a:schemeClr val="lt1"/>
          </a:fillRef>
          <a:effectRef idx="0">
            <a:schemeClr val="dk1"/>
          </a:effectRef>
          <a:fontRef idx="minor">
            <a:schemeClr val="dk1"/>
          </a:fontRef>
        </p:style>
        <p:txBody>
          <a:bodyPr wrap="square" numCol="1" rtlCol="0">
            <a:spAutoFit/>
          </a:bodyPr>
          <a:lstStyle/>
          <a:p>
            <a:endParaRPr lang="en-US" sz="1400" b="1" dirty="0">
              <a:latin typeface="Luna"/>
              <a:cs typeface="Luna"/>
            </a:endParaRPr>
          </a:p>
          <a:p>
            <a:r>
              <a:rPr lang="en-US" sz="2000" b="1" dirty="0">
                <a:latin typeface="Segoe Script" panose="030B0504020000000003" pitchFamily="66" charset="0"/>
                <a:cs typeface="Luna"/>
              </a:rPr>
              <a:t>Participation &amp; Preparation</a:t>
            </a:r>
          </a:p>
          <a:p>
            <a:r>
              <a:rPr lang="en-US" sz="1400" b="1" dirty="0">
                <a:latin typeface="Luna"/>
                <a:cs typeface="Luna"/>
              </a:rPr>
              <a:t> </a:t>
            </a:r>
            <a:endParaRPr lang="en-US" sz="1200" b="1" dirty="0">
              <a:latin typeface="Luna"/>
              <a:cs typeface="Luna"/>
            </a:endParaRPr>
          </a:p>
          <a:p>
            <a:r>
              <a:rPr lang="en-US" sz="1400" dirty="0">
                <a:latin typeface="Avenir Light"/>
                <a:cs typeface="Avenir Light"/>
              </a:rPr>
              <a:t>You are expected to participate and be prepared for class every week with the items listed below.  </a:t>
            </a:r>
          </a:p>
          <a:p>
            <a:endParaRPr lang="en-US" sz="1200" dirty="0">
              <a:latin typeface="Avenir Light"/>
              <a:cs typeface="Avenir Light"/>
            </a:endParaRPr>
          </a:p>
        </p:txBody>
      </p:sp>
      <p:grpSp>
        <p:nvGrpSpPr>
          <p:cNvPr id="18" name="Group 17"/>
          <p:cNvGrpSpPr/>
          <p:nvPr/>
        </p:nvGrpSpPr>
        <p:grpSpPr>
          <a:xfrm>
            <a:off x="-1" y="5097717"/>
            <a:ext cx="4256953" cy="4659904"/>
            <a:chOff x="-1" y="5097717"/>
            <a:chExt cx="4256953" cy="4659904"/>
          </a:xfrm>
        </p:grpSpPr>
        <p:grpSp>
          <p:nvGrpSpPr>
            <p:cNvPr id="56" name="Group 55"/>
            <p:cNvGrpSpPr/>
            <p:nvPr/>
          </p:nvGrpSpPr>
          <p:grpSpPr>
            <a:xfrm>
              <a:off x="-1" y="5097717"/>
              <a:ext cx="4256953" cy="4659904"/>
              <a:chOff x="4209563" y="4639854"/>
              <a:chExt cx="3941594" cy="3720598"/>
            </a:xfrm>
          </p:grpSpPr>
          <p:pic>
            <p:nvPicPr>
              <p:cNvPr id="13" name="Picture 12"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489102" y="4806570"/>
                <a:ext cx="3662055" cy="3553882"/>
              </a:xfrm>
              <a:prstGeom prst="rect">
                <a:avLst/>
              </a:prstGeom>
            </p:spPr>
          </p:pic>
          <p:sp>
            <p:nvSpPr>
              <p:cNvPr id="8" name="TextBox 7"/>
              <p:cNvSpPr txBox="1"/>
              <p:nvPr/>
            </p:nvSpPr>
            <p:spPr>
              <a:xfrm>
                <a:off x="6312799" y="4639854"/>
                <a:ext cx="1838358" cy="2924275"/>
              </a:xfrm>
              <a:prstGeom prst="rect">
                <a:avLst/>
              </a:prstGeom>
              <a:noFill/>
              <a:ln w="0">
                <a:noFill/>
                <a:prstDash val="sysDash"/>
              </a:ln>
            </p:spPr>
            <p:style>
              <a:lnRef idx="2">
                <a:schemeClr val="dk1"/>
              </a:lnRef>
              <a:fillRef idx="1">
                <a:schemeClr val="lt1"/>
              </a:fillRef>
              <a:effectRef idx="0">
                <a:schemeClr val="dk1"/>
              </a:effectRef>
              <a:fontRef idx="minor">
                <a:schemeClr val="dk1"/>
              </a:fontRef>
            </p:style>
            <p:txBody>
              <a:bodyPr wrap="square" numCol="1" rtlCol="0">
                <a:spAutoFit/>
              </a:bodyPr>
              <a:lstStyle/>
              <a:p>
                <a:endParaRPr lang="en-US" sz="1600" dirty="0">
                  <a:latin typeface="Luna"/>
                  <a:cs typeface="Luna"/>
                </a:endParaRPr>
              </a:p>
              <a:p>
                <a:endParaRPr lang="en-US" sz="1200" dirty="0">
                  <a:latin typeface="Avenir Light"/>
                  <a:cs typeface="Avenir Light"/>
                </a:endParaRPr>
              </a:p>
              <a:p>
                <a:pPr marL="171450" indent="-171450">
                  <a:buFont typeface="Arial"/>
                  <a:buChar char="•"/>
                </a:pPr>
                <a:endParaRPr lang="en-US" sz="1200" u="sng" dirty="0">
                  <a:latin typeface="Avenir Light"/>
                  <a:cs typeface="Avenir Light"/>
                </a:endParaRPr>
              </a:p>
              <a:p>
                <a:pPr marL="171450" indent="-171450">
                  <a:buFont typeface="Arial"/>
                  <a:buChar char="•"/>
                </a:pPr>
                <a:endParaRPr lang="en-US" sz="1200" u="sng" dirty="0">
                  <a:latin typeface="Avenir Light"/>
                  <a:cs typeface="Avenir Light"/>
                </a:endParaRPr>
              </a:p>
              <a:p>
                <a:pPr marL="171450" indent="-171450">
                  <a:buFont typeface="Arial"/>
                  <a:buChar char="•"/>
                </a:pPr>
                <a:endParaRPr lang="en-US" sz="1200" u="sng" dirty="0">
                  <a:latin typeface="Avenir Light"/>
                  <a:cs typeface="Avenir Light"/>
                </a:endParaRPr>
              </a:p>
              <a:p>
                <a:pPr marL="171450" indent="-171450">
                  <a:buFont typeface="Arial"/>
                  <a:buChar char="•"/>
                </a:pPr>
                <a:endParaRPr lang="en-US" sz="1200" u="sng" dirty="0">
                  <a:latin typeface="Avenir Light"/>
                  <a:cs typeface="Avenir Light"/>
                </a:endParaRPr>
              </a:p>
              <a:p>
                <a:pPr marL="171450" indent="-171450">
                  <a:buFont typeface="Arial"/>
                  <a:buChar char="•"/>
                </a:pPr>
                <a:endParaRPr lang="en-US" sz="1200" u="sng" dirty="0">
                  <a:latin typeface="Avenir Light"/>
                  <a:cs typeface="Avenir Light"/>
                </a:endParaRPr>
              </a:p>
              <a:p>
                <a:pPr marL="171450" indent="-171450">
                  <a:buFont typeface="Arial"/>
                  <a:buChar char="•"/>
                </a:pPr>
                <a:endParaRPr lang="en-US" sz="1200" u="sng" dirty="0">
                  <a:latin typeface="Avenir Light"/>
                  <a:cs typeface="Avenir Light"/>
                </a:endParaRPr>
              </a:p>
              <a:p>
                <a:pPr marL="171450" indent="-171450">
                  <a:buFont typeface="Arial"/>
                  <a:buChar char="•"/>
                </a:pPr>
                <a:endParaRPr lang="en-US" sz="1200" u="sng" dirty="0">
                  <a:latin typeface="Avenir Light"/>
                  <a:cs typeface="Avenir Light"/>
                </a:endParaRPr>
              </a:p>
              <a:p>
                <a:pPr marL="171450" indent="-171450">
                  <a:buFont typeface="Arial"/>
                  <a:buChar char="•"/>
                </a:pPr>
                <a:r>
                  <a:rPr lang="en-US" sz="1200" dirty="0">
                    <a:latin typeface="Avenir Light"/>
                    <a:cs typeface="Avenir Light"/>
                  </a:rPr>
                  <a:t>Computer that can connect to Wi-Fi.  </a:t>
                </a:r>
              </a:p>
              <a:p>
                <a:endParaRPr lang="en-US" sz="1200" dirty="0">
                  <a:latin typeface="Avenir Light"/>
                  <a:cs typeface="Avenir Light"/>
                </a:endParaRPr>
              </a:p>
              <a:p>
                <a:pPr marL="171450" indent="-171450">
                  <a:buFont typeface="Arial"/>
                  <a:buChar char="•"/>
                </a:pPr>
                <a:r>
                  <a:rPr lang="en-US" sz="1200" dirty="0">
                    <a:latin typeface="Avenir Light"/>
                    <a:cs typeface="Avenir Light"/>
                  </a:rPr>
                  <a:t>Personal drone (optional)</a:t>
                </a:r>
              </a:p>
              <a:p>
                <a:pPr marL="171450" indent="-171450">
                  <a:buFont typeface="Arial"/>
                  <a:buChar char="•"/>
                </a:pPr>
                <a:r>
                  <a:rPr lang="en-US" sz="1200" dirty="0">
                    <a:latin typeface="Avenir Light"/>
                    <a:cs typeface="Avenir Light"/>
                  </a:rPr>
                  <a:t>Cellphone (optional)</a:t>
                </a:r>
              </a:p>
              <a:p>
                <a:endParaRPr lang="en-US" sz="1200" dirty="0">
                  <a:latin typeface="Avenir Light"/>
                  <a:cs typeface="Avenir Light"/>
                </a:endParaRPr>
              </a:p>
              <a:p>
                <a:pPr marL="171450" indent="-171450">
                  <a:buFont typeface="Arial"/>
                  <a:buChar char="•"/>
                </a:pPr>
                <a:r>
                  <a:rPr lang="en-US" sz="1200" dirty="0">
                    <a:latin typeface="Avenir Light"/>
                    <a:cs typeface="Avenir Light"/>
                  </a:rPr>
                  <a:t>Notepad/paper</a:t>
                </a:r>
              </a:p>
              <a:p>
                <a:pPr marL="171450" indent="-171450">
                  <a:buFontTx/>
                  <a:buChar char="•"/>
                </a:pPr>
                <a:r>
                  <a:rPr lang="en-US" sz="1200" dirty="0">
                    <a:latin typeface="Avenir Light"/>
                    <a:cs typeface="Avenir Light"/>
                  </a:rPr>
                  <a:t>Pen or pencil if you want to take notes.</a:t>
                </a:r>
              </a:p>
              <a:p>
                <a:pPr marL="171450" indent="-171450">
                  <a:buFontTx/>
                  <a:buChar char="•"/>
                </a:pPr>
                <a:r>
                  <a:rPr lang="en-US" sz="1200" dirty="0">
                    <a:latin typeface="Avenir Light"/>
                    <a:cs typeface="Avenir Light"/>
                  </a:rPr>
                  <a:t>Email address (optional)</a:t>
                </a:r>
              </a:p>
            </p:txBody>
          </p:sp>
          <p:sp>
            <p:nvSpPr>
              <p:cNvPr id="55" name="TextBox 54"/>
              <p:cNvSpPr txBox="1"/>
              <p:nvPr/>
            </p:nvSpPr>
            <p:spPr>
              <a:xfrm>
                <a:off x="4209563" y="5871092"/>
                <a:ext cx="2397747" cy="810934"/>
              </a:xfrm>
              <a:prstGeom prst="rect">
                <a:avLst/>
              </a:prstGeom>
              <a:noFill/>
            </p:spPr>
            <p:txBody>
              <a:bodyPr wrap="square" rtlCol="0">
                <a:spAutoFit/>
              </a:bodyPr>
              <a:lstStyle/>
              <a:p>
                <a:pPr algn="ctr"/>
                <a:r>
                  <a:rPr lang="en-US" sz="2000" b="1" dirty="0">
                    <a:latin typeface="Segoe Script" panose="030B0504020000000003" pitchFamily="66" charset="0"/>
                    <a:cs typeface="Luna"/>
                  </a:rPr>
                  <a:t>Class</a:t>
                </a:r>
              </a:p>
              <a:p>
                <a:pPr algn="ctr"/>
                <a:endParaRPr lang="en-US" sz="2000" b="1" dirty="0">
                  <a:latin typeface="Segoe Script" panose="030B0504020000000003" pitchFamily="66" charset="0"/>
                  <a:cs typeface="Luna"/>
                </a:endParaRPr>
              </a:p>
              <a:p>
                <a:pPr algn="ctr"/>
                <a:r>
                  <a:rPr lang="en-US" sz="2000" b="1" dirty="0">
                    <a:latin typeface="Segoe Script" panose="030B0504020000000003" pitchFamily="66" charset="0"/>
                    <a:cs typeface="Luna"/>
                  </a:rPr>
                  <a:t> Materials</a:t>
                </a:r>
              </a:p>
            </p:txBody>
          </p:sp>
        </p:grpSp>
        <p:sp>
          <p:nvSpPr>
            <p:cNvPr id="57" name="TextBox 56"/>
            <p:cNvSpPr txBox="1"/>
            <p:nvPr/>
          </p:nvSpPr>
          <p:spPr>
            <a:xfrm>
              <a:off x="535123" y="7794128"/>
              <a:ext cx="1577012" cy="830997"/>
            </a:xfrm>
            <a:prstGeom prst="rect">
              <a:avLst/>
            </a:prstGeom>
            <a:noFill/>
          </p:spPr>
          <p:txBody>
            <a:bodyPr wrap="square" rtlCol="0">
              <a:spAutoFit/>
            </a:bodyPr>
            <a:lstStyle/>
            <a:p>
              <a:r>
                <a:rPr lang="en-US" sz="1200" dirty="0"/>
                <a:t>Materials are optional for each class or we can share with our peers. </a:t>
              </a:r>
            </a:p>
          </p:txBody>
        </p:sp>
      </p:grpSp>
      <p:sp>
        <p:nvSpPr>
          <p:cNvPr id="9" name="TextBox 8"/>
          <p:cNvSpPr txBox="1"/>
          <p:nvPr/>
        </p:nvSpPr>
        <p:spPr>
          <a:xfrm>
            <a:off x="4557575" y="1981607"/>
            <a:ext cx="3516211" cy="2215991"/>
          </a:xfrm>
          <a:prstGeom prst="rect">
            <a:avLst/>
          </a:prstGeom>
          <a:ln w="0">
            <a:solidFill>
              <a:schemeClr val="dk1"/>
            </a:solidFill>
            <a:prstDash val="sysDash"/>
          </a:ln>
        </p:spPr>
        <p:style>
          <a:lnRef idx="2">
            <a:schemeClr val="dk1"/>
          </a:lnRef>
          <a:fillRef idx="1">
            <a:schemeClr val="lt1"/>
          </a:fillRef>
          <a:effectRef idx="0">
            <a:schemeClr val="dk1"/>
          </a:effectRef>
          <a:fontRef idx="minor">
            <a:schemeClr val="dk1"/>
          </a:fontRef>
        </p:style>
        <p:txBody>
          <a:bodyPr wrap="square" numCol="1" rtlCol="0">
            <a:spAutoFit/>
          </a:bodyPr>
          <a:lstStyle/>
          <a:p>
            <a:endParaRPr lang="en-US" sz="1400" dirty="0">
              <a:latin typeface="Luna"/>
              <a:cs typeface="Luna"/>
            </a:endParaRPr>
          </a:p>
          <a:p>
            <a:r>
              <a:rPr lang="en-US" sz="2000" b="1" dirty="0">
                <a:latin typeface="Segoe Script" panose="030B0504020000000003" pitchFamily="66" charset="0"/>
                <a:cs typeface="Luna"/>
              </a:rPr>
              <a:t>Hands on training?</a:t>
            </a:r>
            <a:endParaRPr lang="en-US" sz="1600" dirty="0">
              <a:latin typeface="Luna"/>
              <a:cs typeface="Luna"/>
            </a:endParaRPr>
          </a:p>
          <a:p>
            <a:endParaRPr lang="en-US" sz="1600" dirty="0">
              <a:latin typeface="Luna"/>
              <a:cs typeface="Luna"/>
            </a:endParaRPr>
          </a:p>
          <a:p>
            <a:endParaRPr lang="en-US" sz="1600" dirty="0">
              <a:latin typeface="Luna"/>
              <a:cs typeface="Luna"/>
            </a:endParaRPr>
          </a:p>
          <a:p>
            <a:endParaRPr lang="en-US" sz="1600" dirty="0">
              <a:latin typeface="Luna"/>
              <a:cs typeface="Luna"/>
            </a:endParaRPr>
          </a:p>
          <a:p>
            <a:endParaRPr lang="en-US" sz="1600" dirty="0">
              <a:latin typeface="Luna"/>
              <a:cs typeface="Luna"/>
            </a:endParaRPr>
          </a:p>
          <a:p>
            <a:endParaRPr lang="en-US" sz="1600" dirty="0">
              <a:latin typeface="Luna"/>
              <a:cs typeface="Luna"/>
            </a:endParaRPr>
          </a:p>
          <a:p>
            <a:endParaRPr lang="en-US" sz="1200" dirty="0">
              <a:latin typeface="Avenir Light"/>
              <a:cs typeface="Avenir Light"/>
            </a:endParaRPr>
          </a:p>
          <a:p>
            <a:endParaRPr lang="en-US" sz="1200" dirty="0">
              <a:latin typeface="Avenir Light"/>
              <a:cs typeface="Avenir Light"/>
            </a:endParaRPr>
          </a:p>
        </p:txBody>
      </p:sp>
      <p:graphicFrame>
        <p:nvGraphicFramePr>
          <p:cNvPr id="6" name="Chart 5"/>
          <p:cNvGraphicFramePr/>
          <p:nvPr>
            <p:extLst>
              <p:ext uri="{D42A27DB-BD31-4B8C-83A1-F6EECF244321}">
                <p14:modId xmlns:p14="http://schemas.microsoft.com/office/powerpoint/2010/main" val="2023234424"/>
              </p:ext>
            </p:extLst>
          </p:nvPr>
        </p:nvGraphicFramePr>
        <p:xfrm>
          <a:off x="4544936" y="2368452"/>
          <a:ext cx="3516211" cy="2061482"/>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4536535" y="4402310"/>
            <a:ext cx="3558293" cy="4893647"/>
          </a:xfrm>
          <a:prstGeom prst="rect">
            <a:avLst/>
          </a:prstGeom>
          <a:ln w="0">
            <a:prstDash val="sysDash"/>
          </a:ln>
        </p:spPr>
        <p:style>
          <a:lnRef idx="2">
            <a:schemeClr val="dk1"/>
          </a:lnRef>
          <a:fillRef idx="1">
            <a:schemeClr val="lt1"/>
          </a:fillRef>
          <a:effectRef idx="0">
            <a:schemeClr val="dk1"/>
          </a:effectRef>
          <a:fontRef idx="minor">
            <a:schemeClr val="dk1"/>
          </a:fontRef>
        </p:style>
        <p:txBody>
          <a:bodyPr wrap="square" numCol="1" rtlCol="0">
            <a:spAutoFit/>
          </a:bodyPr>
          <a:lstStyle/>
          <a:p>
            <a:endParaRPr lang="en-US" sz="1600" dirty="0">
              <a:latin typeface="Luna"/>
              <a:cs typeface="Luna"/>
            </a:endParaRPr>
          </a:p>
          <a:p>
            <a:r>
              <a:rPr lang="en-US" sz="2000" b="1" dirty="0">
                <a:latin typeface="Segoe Script" panose="030B0504020000000003" pitchFamily="66" charset="0"/>
                <a:cs typeface="Luna"/>
              </a:rPr>
              <a:t>Knowledge &amp; Quizzes</a:t>
            </a:r>
            <a:endParaRPr lang="en-US" sz="2000" b="1" dirty="0">
              <a:latin typeface="Segoe Script" panose="030B0504020000000003" pitchFamily="66" charset="0"/>
              <a:cs typeface="Avenir Light"/>
            </a:endParaRPr>
          </a:p>
          <a:p>
            <a:endParaRPr lang="en-US" sz="900" dirty="0">
              <a:latin typeface="Avenir Light"/>
              <a:cs typeface="Avenir Light"/>
            </a:endParaRPr>
          </a:p>
          <a:p>
            <a:r>
              <a:rPr lang="en-US" sz="1400" dirty="0">
                <a:latin typeface="Avenir Light"/>
                <a:cs typeface="Avenir Light"/>
              </a:rPr>
              <a:t>You will be given a quiz at the end of some modules. Periodically, you’ll be asked to provide details about drones from previous modules.    </a:t>
            </a:r>
          </a:p>
          <a:p>
            <a:endParaRPr lang="en-US" sz="1400" dirty="0">
              <a:latin typeface="Avenir Light"/>
              <a:cs typeface="Avenir Light"/>
            </a:endParaRPr>
          </a:p>
          <a:p>
            <a:r>
              <a:rPr lang="en-US" sz="2000" b="1" dirty="0">
                <a:latin typeface="Segoe Script" panose="030B0504020000000003" pitchFamily="66" charset="0"/>
                <a:cs typeface="Luna"/>
              </a:rPr>
              <a:t>Content/ Modules</a:t>
            </a:r>
          </a:p>
          <a:p>
            <a:endParaRPr lang="en-US" sz="1000" dirty="0">
              <a:latin typeface="Luna"/>
              <a:cs typeface="Luna"/>
            </a:endParaRPr>
          </a:p>
          <a:p>
            <a:pPr marL="285750" indent="-285750">
              <a:buFont typeface="Arial"/>
              <a:buChar char="•"/>
            </a:pPr>
            <a:r>
              <a:rPr lang="en-US" sz="1400" dirty="0">
                <a:latin typeface="Avenir Light"/>
                <a:cs typeface="Avenir Light"/>
              </a:rPr>
              <a:t>What is a Drone?</a:t>
            </a:r>
          </a:p>
          <a:p>
            <a:pPr marL="285750" indent="-285750">
              <a:buFont typeface="Arial"/>
              <a:buChar char="•"/>
            </a:pPr>
            <a:r>
              <a:rPr lang="en-US" sz="1400" dirty="0">
                <a:latin typeface="Avenir Light"/>
                <a:cs typeface="Avenir Light"/>
              </a:rPr>
              <a:t>Drone Capabilities</a:t>
            </a:r>
          </a:p>
          <a:p>
            <a:pPr marL="285750" indent="-285750">
              <a:buFont typeface="Arial"/>
              <a:buChar char="•"/>
            </a:pPr>
            <a:r>
              <a:rPr lang="en-US" sz="1400" dirty="0">
                <a:latin typeface="Avenir Light"/>
                <a:cs typeface="Avenir Light"/>
              </a:rPr>
              <a:t>Safety Regulations</a:t>
            </a:r>
          </a:p>
          <a:p>
            <a:pPr marL="285750" indent="-285750">
              <a:buFont typeface="Arial"/>
              <a:buChar char="•"/>
            </a:pPr>
            <a:r>
              <a:rPr lang="en-US" sz="1400" dirty="0">
                <a:latin typeface="Avenir Light"/>
                <a:cs typeface="Avenir Light"/>
              </a:rPr>
              <a:t>Drone Opportunities</a:t>
            </a:r>
          </a:p>
          <a:p>
            <a:pPr marL="171450" indent="-171450">
              <a:buFont typeface="Arial" panose="020B0604020202020204" pitchFamily="34" charset="0"/>
              <a:buChar char="•"/>
            </a:pPr>
            <a:endParaRPr lang="en-US" sz="900" dirty="0">
              <a:latin typeface="Luna"/>
              <a:cs typeface="Luna"/>
            </a:endParaRPr>
          </a:p>
          <a:p>
            <a:endParaRPr lang="en-US" sz="1200" dirty="0">
              <a:latin typeface="Avenir Light"/>
              <a:cs typeface="Avenir Light"/>
            </a:endParaRPr>
          </a:p>
          <a:p>
            <a:r>
              <a:rPr lang="en-US" sz="2000" b="1" dirty="0">
                <a:latin typeface="Segoe Script" panose="030B0504020000000003" pitchFamily="66" charset="0"/>
                <a:cs typeface="Luna"/>
              </a:rPr>
              <a:t>Have Fun </a:t>
            </a:r>
          </a:p>
          <a:p>
            <a:r>
              <a:rPr lang="en-US" sz="1400" dirty="0">
                <a:latin typeface="Avenir Light"/>
                <a:cs typeface="Avenir Light"/>
              </a:rPr>
              <a:t>This course is designed to introduce you to different functions of drones and collaborate with your peers to get the most out of your drone experience. Therefore, let’s have fun and support each other while doing it.</a:t>
            </a:r>
          </a:p>
        </p:txBody>
      </p:sp>
      <p:pic>
        <p:nvPicPr>
          <p:cNvPr id="5" name="Picture 4">
            <a:extLst>
              <a:ext uri="{FF2B5EF4-FFF2-40B4-BE49-F238E27FC236}">
                <a16:creationId xmlns:a16="http://schemas.microsoft.com/office/drawing/2014/main" id="{D16D8213-43D8-EB31-6337-140B7A0E250A}"/>
              </a:ext>
            </a:extLst>
          </p:cNvPr>
          <p:cNvPicPr>
            <a:picLocks noChangeAspect="1"/>
          </p:cNvPicPr>
          <p:nvPr/>
        </p:nvPicPr>
        <p:blipFill>
          <a:blip r:embed="rId5"/>
          <a:stretch>
            <a:fillRect/>
          </a:stretch>
        </p:blipFill>
        <p:spPr>
          <a:xfrm>
            <a:off x="267561" y="44275"/>
            <a:ext cx="2132366" cy="977681"/>
          </a:xfrm>
          <a:prstGeom prst="rect">
            <a:avLst/>
          </a:prstGeom>
        </p:spPr>
      </p:pic>
      <p:sp>
        <p:nvSpPr>
          <p:cNvPr id="17" name="TextBox 16">
            <a:extLst>
              <a:ext uri="{FF2B5EF4-FFF2-40B4-BE49-F238E27FC236}">
                <a16:creationId xmlns:a16="http://schemas.microsoft.com/office/drawing/2014/main" id="{B4E05ABE-5609-D20F-B96E-05F4973E7115}"/>
              </a:ext>
            </a:extLst>
          </p:cNvPr>
          <p:cNvSpPr txBox="1"/>
          <p:nvPr/>
        </p:nvSpPr>
        <p:spPr>
          <a:xfrm>
            <a:off x="2399927" y="209655"/>
            <a:ext cx="4502740" cy="830997"/>
          </a:xfrm>
          <a:prstGeom prst="rect">
            <a:avLst/>
          </a:prstGeom>
          <a:noFill/>
        </p:spPr>
        <p:txBody>
          <a:bodyPr wrap="square" rtlCol="0">
            <a:spAutoFit/>
          </a:bodyPr>
          <a:lstStyle/>
          <a:p>
            <a:pPr algn="ctr"/>
            <a:r>
              <a:rPr lang="en-US" sz="2400" b="1" dirty="0">
                <a:latin typeface="Segoe Script" panose="030B0504020000000003" pitchFamily="66" charset="0"/>
              </a:rPr>
              <a:t>DRONE FUNDAMENTALS CURRICULUM</a:t>
            </a:r>
          </a:p>
        </p:txBody>
      </p:sp>
    </p:spTree>
    <p:extLst>
      <p:ext uri="{BB962C8B-B14F-4D97-AF65-F5344CB8AC3E}">
        <p14:creationId xmlns:p14="http://schemas.microsoft.com/office/powerpoint/2010/main" val="2531635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871</TotalTime>
  <Words>190</Words>
  <Application>Microsoft Office PowerPoint</Application>
  <PresentationFormat>Custom</PresentationFormat>
  <Paragraphs>57</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 I Love Glitter</vt:lpstr>
      <vt:lpstr>Arial</vt:lpstr>
      <vt:lpstr>Autumn in November</vt:lpstr>
      <vt:lpstr>Avenir Light</vt:lpstr>
      <vt:lpstr>Calibri</vt:lpstr>
      <vt:lpstr>Luna</vt:lpstr>
      <vt:lpstr>Segoe Script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Randi  Trewhella</dc:creator>
  <cp:keywords>Drone Fundamental</cp:keywords>
  <cp:lastModifiedBy>Caldwell, Tied</cp:lastModifiedBy>
  <cp:revision>14</cp:revision>
  <dcterms:created xsi:type="dcterms:W3CDTF">2018-08-01T05:15:56Z</dcterms:created>
  <dcterms:modified xsi:type="dcterms:W3CDTF">2022-05-11T13:59:49Z</dcterms:modified>
</cp:coreProperties>
</file>